
<file path=[Content_Types].xml><?xml version="1.0" encoding="utf-8"?>
<Types xmlns="http://schemas.openxmlformats.org/package/2006/content-types">
  <Default Extension="xml" ContentType="application/xml"/>
  <Default Extension="m4v" ContentType="video/mp4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gif" ContentType="image/gif"/>
  <Default Extension="mp4" ContentType="video/mp4"/>
  <Default Extension="png" ContentType="image/png"/>
  <Default Extension="vml" ContentType="application/vnd.openxmlformats-officedocument.vmlDrawing"/>
  <Default Extension="xlsx" ContentType="application/vnd.openxmlformats-officedocument.spreadsheetml.sheet"/>
  <Override PartName="/ppt/slides/slide2.xml" ContentType="application/vnd.openxmlformats-officedocument.presentationml.slide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masters/slidemaster10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docprops/core.xml" ContentType="application/vnd.openxmlformats-package.core-properties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docprops/app.xml" ContentType="application/vnd.openxmlformats-officedocument.extended-properties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notesslides/notesslide8.xml" ContentType="application/vnd.openxmlformats-officedocument.presentationml.notes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notesslides/notesslide9.xml" ContentType="application/vnd.openxmlformats-officedocument.presentationml.notes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tablestyles.xml" ContentType="application/vnd.openxmlformats-officedocument.presentationml.tableStyles+xml"/>
  <Override PartName="/ppt/slides/slide13.xml" ContentType="application/vnd.openxmlformats-officedocument.presentationml.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</p:sldIdLst>
  <p:sldSz cx="14630400" cy="8229600" type="custom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tableStyles" Target="tableStyle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11-1.png>
</file>

<file path=ppt/media/image-11-2.png>
</file>

<file path=ppt/media/image-11-3.png>
</file>

<file path=ppt/media/image-11-4.png>
</file>

<file path=ppt/media/image-11-5.png>
</file>

<file path=ppt/media/image-12-1.png>
</file>

<file path=ppt/media/image-12-2.png>
</file>

<file path=ppt/media/image-12-3.png>
</file>

<file path=ppt/media/image-13-1.png>
</file>

<file path=ppt/media/image-13-2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 noEditPoints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 noEditPoints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6/3/2024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 noEditPoints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 noEditPoints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EditPoints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/>
        </p:txBody>
      </p:sp>
      <p:sp>
        <p:nvSpPr>
          <p:cNvPr id="3" name="Notes Placeholder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hyperlink" Target="https://gamma.app" TargetMode="External"/><Relationship Id="rId3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hyperlink" Target="https://gamma.app" TargetMode="External"/><Relationship Id="rId6" Type="http://schemas.openxmlformats.org/officeDocument/2006/relationships/image" Target="../media/image-1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hyperlink" Target="https://gamma.app" TargetMode="External"/><Relationship Id="rId4" Type="http://schemas.openxmlformats.org/officeDocument/2006/relationships/image" Target="../media/image-1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hyperlink" Target="https://gamma.app" TargetMode="External"/><Relationship Id="rId3" Type="http://schemas.openxmlformats.org/officeDocument/2006/relationships/image" Target="../media/image-1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hyperlink" Target="https://gamma.app" TargetMode="External"/><Relationship Id="rId4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hyperlink" Target="https://gamma.app" TargetMode="External"/><Relationship Id="rId3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hyperlink" Target="https://gamma.app" TargetMode="External"/><Relationship Id="rId4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hyperlink" Target="https://gamma.app" TargetMode="External"/><Relationship Id="rId3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hyperlink" Target="https://gamma.app" TargetMode="External"/><Relationship Id="rId4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hyperlink" Target="https://gamma.app" TargetMode="External"/><Relationship Id="rId3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hyperlink" Target="https://gamma.app" TargetMode="External"/><Relationship Id="rId4" Type="http://schemas.openxmlformats.org/officeDocument/2006/relationships/image" Target="../media/image-9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hyperlink" Target="https://gamma.app" TargetMode="External"/><Relationship Id="rId7" Type="http://schemas.openxmlformats.org/officeDocument/2006/relationships/image" Target="../media/image-10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sp>
        <p:nvSpPr>
          <p:cNvPr id="4" name="Text 1"/>
          <p:cNvSpPr/>
          <p:nvPr/>
        </p:nvSpPr>
        <p:spPr>
          <a:xfrm>
            <a:off x="2037993" y="1125379"/>
            <a:ext cx="10554414" cy="191643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kern="0" spc="-181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Introduction to Simple Linear Regression</a:t>
            </a:r>
            <a:endParaRPr lang="en-US" sz="6036" dirty="0"/>
          </a:p>
        </p:txBody>
      </p:sp>
      <p:sp>
        <p:nvSpPr>
          <p:cNvPr id="5" name="Text 2"/>
          <p:cNvSpPr/>
          <p:nvPr/>
        </p:nvSpPr>
        <p:spPr>
          <a:xfrm>
            <a:off x="2037993" y="3375065"/>
            <a:ext cx="10554414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 Simple linear regression is a fundamental machine learning technique used to model the linear relationship between a dependent variable and an independent variable. It helps us understand how changes in the independent variable affect the dependent variable.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491335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Dependent Variable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482709"/>
            <a:ext cx="3156347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variable we are trying to predict or explain, often denoted as "y".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743932" y="491335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Independent Variable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743932" y="5482709"/>
            <a:ext cx="3156347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variable used to predict or explain the dependent variable, often denoted as "x".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449872" y="491335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Relationship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449872" y="5482709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goal is to understand how changes in the independent variable affect the dependent variable.</a:t>
            </a:r>
            <a:endParaRPr lang="en-US" sz="1750" dirty="0"/>
          </a:p>
        </p:txBody>
      </p:sp>
      <p:pic>
        <p:nvPicPr>
          <p:cNvPr id="12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sp>
        <p:nvSpPr>
          <p:cNvPr id="4" name="Text 1"/>
          <p:cNvSpPr/>
          <p:nvPr/>
        </p:nvSpPr>
        <p:spPr>
          <a:xfrm>
            <a:off x="2037993" y="934760"/>
            <a:ext cx="8989576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Interpreting the Regression Results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37993" y="1962388"/>
            <a:ext cx="1110972" cy="17774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482221" y="2184559"/>
            <a:ext cx="331851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Coefficient Interpretation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3482221" y="2664976"/>
            <a:ext cx="9110186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regression coefficients, "a" and "b", can be interpreted in the context of the problem to gain insights.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037993" y="3739872"/>
            <a:ext cx="1110972" cy="17774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482221" y="3962043"/>
            <a:ext cx="29195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Statistical Significance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3482221" y="4442460"/>
            <a:ext cx="9110186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p-values associated with the coefficients indicate the likelihood that the observed relationship is due to chance.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037993" y="5517356"/>
            <a:ext cx="1110972" cy="17774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3482221" y="5739527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Model Fit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3482221" y="6219944"/>
            <a:ext cx="9110186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R-squared value and residual analysis provide an overall assessment of how well the model fits the data.</a:t>
            </a:r>
            <a:endParaRPr lang="en-US" sz="1750" dirty="0"/>
          </a:p>
        </p:txBody>
      </p:sp>
      <p:pic>
        <p:nvPicPr>
          <p:cNvPr id="14" name="Image 4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23041" y="567809"/>
            <a:ext cx="9212104" cy="61413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23041" y="7018139"/>
            <a:ext cx="5149572" cy="64365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069"/>
              </a:lnSpc>
              <a:buNone/>
            </a:pPr>
            <a:endParaRPr lang="en-US" sz="4055" dirty="0"/>
          </a:p>
        </p:txBody>
      </p:sp>
      <p:pic>
        <p:nvPicPr>
          <p:cNvPr id="6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sp>
        <p:nvSpPr>
          <p:cNvPr id="4" name="Text 1"/>
          <p:cNvSpPr/>
          <p:nvPr/>
        </p:nvSpPr>
        <p:spPr>
          <a:xfrm>
            <a:off x="2037993" y="2367558"/>
            <a:ext cx="10456426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Applications of Simple Linear Regression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506272"/>
            <a:ext cx="10554414" cy="2355652"/>
          </a:xfrm>
          <a:prstGeom prst="roundRect">
            <a:avLst>
              <a:gd name="adj" fmla="val 42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/>
        </p:txBody>
      </p:sp>
      <p:sp>
        <p:nvSpPr>
          <p:cNvPr id="6" name="Shape 3"/>
          <p:cNvSpPr/>
          <p:nvPr/>
        </p:nvSpPr>
        <p:spPr>
          <a:xfrm>
            <a:off x="2045613" y="3513892"/>
            <a:ext cx="10539174" cy="992505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/>
        </p:txBody>
      </p:sp>
      <p:sp>
        <p:nvSpPr>
          <p:cNvPr id="7" name="Text 4"/>
          <p:cNvSpPr/>
          <p:nvPr/>
        </p:nvSpPr>
        <p:spPr>
          <a:xfrm>
            <a:off x="2268022" y="3654743"/>
            <a:ext cx="218658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Predicting Sales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906566" y="3654743"/>
            <a:ext cx="218277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Forecasting Demand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300" y="3654743"/>
            <a:ext cx="218277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Estimating Energy Consumption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176034" y="3654743"/>
            <a:ext cx="218658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Analyzing Housing Prices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45613" y="4506397"/>
            <a:ext cx="10539174" cy="1347907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/>
        </p:txBody>
      </p:sp>
      <p:sp>
        <p:nvSpPr>
          <p:cNvPr id="12" name="Text 9"/>
          <p:cNvSpPr/>
          <p:nvPr/>
        </p:nvSpPr>
        <p:spPr>
          <a:xfrm>
            <a:off x="2268022" y="4647248"/>
            <a:ext cx="218658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Evaluating Marketing Campaigns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906566" y="4647248"/>
            <a:ext cx="2182773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Studying the Relationship between Variables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300" y="4647248"/>
            <a:ext cx="218277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Assessing the Impact of Policies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176034" y="4647248"/>
            <a:ext cx="218658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Understanding Consumer Behavior</a:t>
            </a:r>
            <a:endParaRPr lang="en-US" sz="1750" dirty="0"/>
          </a:p>
        </p:txBody>
      </p:sp>
      <p:pic>
        <p:nvPicPr>
          <p:cNvPr id="16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60113" y="548178"/>
            <a:ext cx="13830275" cy="69645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5948363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6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sp>
        <p:nvSpPr>
          <p:cNvPr id="4" name="Text 1"/>
          <p:cNvSpPr/>
          <p:nvPr/>
        </p:nvSpPr>
        <p:spPr>
          <a:xfrm>
            <a:off x="2037993" y="2242423"/>
            <a:ext cx="8064222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The Linear Regression Equation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270052"/>
            <a:ext cx="3370064" cy="2717006"/>
          </a:xfrm>
          <a:prstGeom prst="roundRect">
            <a:avLst>
              <a:gd name="adj" fmla="val 368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  <p:txBody>
          <a:bodyPr/>
          <a:lstStyle/>
          <a:p/>
        </p:txBody>
      </p:sp>
      <p:sp>
        <p:nvSpPr>
          <p:cNvPr id="6" name="Text 3"/>
          <p:cNvSpPr/>
          <p:nvPr/>
        </p:nvSpPr>
        <p:spPr>
          <a:xfrm>
            <a:off x="2267783" y="349984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Equation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7783" y="3980259"/>
            <a:ext cx="2910483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linear regression equation is: y = a + bx, where "a" is the y-intercept and "b" is the slope.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630228" y="3270052"/>
            <a:ext cx="3370064" cy="2717006"/>
          </a:xfrm>
          <a:prstGeom prst="roundRect">
            <a:avLst>
              <a:gd name="adj" fmla="val 368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  <p:txBody>
          <a:bodyPr/>
          <a:lstStyle/>
          <a:p/>
        </p:txBody>
      </p:sp>
      <p:sp>
        <p:nvSpPr>
          <p:cNvPr id="9" name="Text 6"/>
          <p:cNvSpPr/>
          <p:nvPr/>
        </p:nvSpPr>
        <p:spPr>
          <a:xfrm>
            <a:off x="5860018" y="349984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Interpretation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860018" y="3980259"/>
            <a:ext cx="2910483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slope "b" represents the average change in the dependent variable "y" for a one-unit change in the independent variable "x".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222462" y="3270052"/>
            <a:ext cx="3370064" cy="2717006"/>
          </a:xfrm>
          <a:prstGeom prst="roundRect">
            <a:avLst>
              <a:gd name="adj" fmla="val 368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  <p:txBody>
          <a:bodyPr/>
          <a:lstStyle/>
          <a:p/>
        </p:txBody>
      </p:sp>
      <p:sp>
        <p:nvSpPr>
          <p:cNvPr id="12" name="Text 9"/>
          <p:cNvSpPr/>
          <p:nvPr/>
        </p:nvSpPr>
        <p:spPr>
          <a:xfrm>
            <a:off x="9452253" y="349984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Visualization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452253" y="3980259"/>
            <a:ext cx="2910483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equation can be visualized as a straight line that best fits the data points.</a:t>
            </a:r>
            <a:endParaRPr lang="en-US" sz="1750" dirty="0"/>
          </a:p>
        </p:txBody>
      </p:sp>
      <p:pic>
        <p:nvPicPr>
          <p:cNvPr id="14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036731" y="301576"/>
            <a:ext cx="8974313" cy="768789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6463070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6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sp>
        <p:nvSpPr>
          <p:cNvPr id="4" name="Text 1"/>
          <p:cNvSpPr/>
          <p:nvPr/>
        </p:nvSpPr>
        <p:spPr>
          <a:xfrm>
            <a:off x="2037993" y="925473"/>
            <a:ext cx="9913263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Estimating the Regression Coefficients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9103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47337F"/>
          </a:solidFill>
        </p:spPr>
        <p:txBody>
          <a:bodyPr/>
          <a:lstStyle/>
          <a:p/>
        </p:txBody>
      </p:sp>
      <p:sp>
        <p:nvSpPr>
          <p:cNvPr id="6" name="Shape 3"/>
          <p:cNvSpPr/>
          <p:nvPr/>
        </p:nvSpPr>
        <p:spPr>
          <a:xfrm>
            <a:off x="2621220" y="243072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7337F"/>
          </a:solidFill>
        </p:spPr>
        <p:txBody>
          <a:bodyPr/>
          <a:lstStyle/>
          <a:p/>
        </p:txBody>
      </p:sp>
      <p:sp>
        <p:nvSpPr>
          <p:cNvPr id="7" name="Shape 4"/>
          <p:cNvSpPr/>
          <p:nvPr/>
        </p:nvSpPr>
        <p:spPr>
          <a:xfrm>
            <a:off x="2121277" y="220301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  <p:txBody>
          <a:bodyPr/>
          <a:lstStyle/>
          <a:p/>
        </p:txBody>
      </p:sp>
      <p:sp>
        <p:nvSpPr>
          <p:cNvPr id="8" name="Text 5"/>
          <p:cNvSpPr/>
          <p:nvPr/>
        </p:nvSpPr>
        <p:spPr>
          <a:xfrm>
            <a:off x="2308562" y="2244685"/>
            <a:ext cx="125373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593306" y="2175272"/>
            <a:ext cx="2808208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Least Squares Method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3593306" y="2655689"/>
            <a:ext cx="8999101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coefficients "a" and "b" are estimated using the least squares method, which minimizes the sum of the squared residuals.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621220" y="428845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7337F"/>
          </a:solidFill>
        </p:spPr>
        <p:txBody>
          <a:bodyPr/>
          <a:lstStyle/>
          <a:p/>
        </p:txBody>
      </p:sp>
      <p:sp>
        <p:nvSpPr>
          <p:cNvPr id="12" name="Shape 9"/>
          <p:cNvSpPr/>
          <p:nvPr/>
        </p:nvSpPr>
        <p:spPr>
          <a:xfrm>
            <a:off x="2121277" y="406074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  <p:txBody>
          <a:bodyPr/>
          <a:lstStyle/>
          <a:p/>
        </p:txBody>
      </p:sp>
      <p:sp>
        <p:nvSpPr>
          <p:cNvPr id="13" name="Text 10"/>
          <p:cNvSpPr/>
          <p:nvPr/>
        </p:nvSpPr>
        <p:spPr>
          <a:xfrm>
            <a:off x="2279154" y="4102418"/>
            <a:ext cx="18407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593306" y="4033004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Matrix Algebra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3593306" y="4513421"/>
            <a:ext cx="8999101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coefficients can also be calculated using matrix algebra, which provides a more general and flexible approach.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2621220" y="614618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7337F"/>
          </a:solidFill>
        </p:spPr>
        <p:txBody>
          <a:bodyPr/>
          <a:lstStyle/>
          <a:p/>
        </p:txBody>
      </p:sp>
      <p:sp>
        <p:nvSpPr>
          <p:cNvPr id="17" name="Shape 14"/>
          <p:cNvSpPr/>
          <p:nvPr/>
        </p:nvSpPr>
        <p:spPr>
          <a:xfrm>
            <a:off x="2121277" y="59184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  <p:txBody>
          <a:bodyPr/>
          <a:lstStyle/>
          <a:p/>
        </p:txBody>
      </p:sp>
      <p:sp>
        <p:nvSpPr>
          <p:cNvPr id="18" name="Text 15"/>
          <p:cNvSpPr/>
          <p:nvPr/>
        </p:nvSpPr>
        <p:spPr>
          <a:xfrm>
            <a:off x="2276415" y="5960150"/>
            <a:ext cx="189667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3593306" y="5890736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Statistical Software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3593306" y="6371153"/>
            <a:ext cx="8999101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In practice, statistical software packages like R, Python, or SPSS are used to efficiently compute the regression coefficients.</a:t>
            </a:r>
            <a:endParaRPr lang="en-US" sz="1750" dirty="0"/>
          </a:p>
        </p:txBody>
      </p:sp>
      <p:pic>
        <p:nvPicPr>
          <p:cNvPr id="21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37993" y="1072039"/>
            <a:ext cx="9055735" cy="67918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6463070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6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sp>
        <p:nvSpPr>
          <p:cNvPr id="4" name="Text 1"/>
          <p:cNvSpPr/>
          <p:nvPr/>
        </p:nvSpPr>
        <p:spPr>
          <a:xfrm>
            <a:off x="2037993" y="1991916"/>
            <a:ext cx="6234708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Evaluating the Model Fit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26945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  <p:txBody>
          <a:bodyPr/>
          <a:lstStyle/>
          <a:p/>
        </p:txBody>
      </p:sp>
      <p:sp>
        <p:nvSpPr>
          <p:cNvPr id="6" name="Text 3"/>
          <p:cNvSpPr/>
          <p:nvPr/>
        </p:nvSpPr>
        <p:spPr>
          <a:xfrm>
            <a:off x="2225278" y="3311128"/>
            <a:ext cx="125373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269456"/>
            <a:ext cx="264795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R-squared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3749873"/>
            <a:ext cx="2647950" cy="248781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coefficient of determination (R-squared) measures the proportion of the variance in the dependent variable that is predictable from the independent variable.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630228" y="326945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  <p:txBody>
          <a:bodyPr/>
          <a:lstStyle/>
          <a:p/>
        </p:txBody>
      </p:sp>
      <p:sp>
        <p:nvSpPr>
          <p:cNvPr id="10" name="Text 7"/>
          <p:cNvSpPr/>
          <p:nvPr/>
        </p:nvSpPr>
        <p:spPr>
          <a:xfrm>
            <a:off x="5788104" y="3311128"/>
            <a:ext cx="18407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352342" y="3269456"/>
            <a:ext cx="2647950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Statistical Significance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352342" y="4097060"/>
            <a:ext cx="2647950" cy="21324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Hypothesis tests, such as the t-test and F-test, are used to determine if the regression coefficients are statistically significant.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326945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  <p:txBody>
          <a:bodyPr/>
          <a:lstStyle/>
          <a:p/>
        </p:txBody>
      </p:sp>
      <p:sp>
        <p:nvSpPr>
          <p:cNvPr id="14" name="Text 11"/>
          <p:cNvSpPr/>
          <p:nvPr/>
        </p:nvSpPr>
        <p:spPr>
          <a:xfrm>
            <a:off x="9377601" y="3311128"/>
            <a:ext cx="189667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944576" y="3269456"/>
            <a:ext cx="264795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Residual Analysis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944576" y="3749873"/>
            <a:ext cx="2647950" cy="248781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Examining the residuals (the difference between the observed and predicted values) can reveal patterns and help assess model assumptions.</a:t>
            </a:r>
            <a:endParaRPr lang="en-US" sz="1750" dirty="0"/>
          </a:p>
        </p:txBody>
      </p:sp>
      <p:pic>
        <p:nvPicPr>
          <p:cNvPr id="17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79583" y="1025963"/>
            <a:ext cx="13151133" cy="6137606"/>
          </a:xfrm>
          <a:prstGeom prst="rect">
            <a:avLst/>
          </a:prstGeom>
        </p:spPr>
      </p:pic>
      <p:pic>
        <p:nvPicPr>
          <p:cNvPr id="5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</p:spPr>
        <p:txBody>
          <a:bodyPr/>
          <a:lstStyle/>
          <a:p/>
        </p:txBody>
      </p:sp>
      <p:sp>
        <p:nvSpPr>
          <p:cNvPr id="4" name="Text 1"/>
          <p:cNvSpPr/>
          <p:nvPr/>
        </p:nvSpPr>
        <p:spPr>
          <a:xfrm>
            <a:off x="2037993" y="2027872"/>
            <a:ext cx="8701802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Assumptions of Linear Regression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37993" y="3166586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3944183"/>
            <a:ext cx="23886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Linearity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424601"/>
            <a:ext cx="2388632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relationship between the dependent and independent variables should be linear.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759881" y="3166586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59881" y="3944183"/>
            <a:ext cx="23886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Normality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759881" y="4424601"/>
            <a:ext cx="2388632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residuals should follow a normal distribution.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481768" y="3166586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944183"/>
            <a:ext cx="23886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Homoscedasticity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424601"/>
            <a:ext cx="2388632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variance of the residuals should be constant (homogeneous).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203656" y="3166586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3656" y="3944183"/>
            <a:ext cx="2388751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0"/>
                <a:cs typeface="p22-mackinac-pro" pitchFamily="34" charset="0"/>
              </a:rPr>
              <a:t>Independence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203656" y="4424601"/>
            <a:ext cx="238875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0"/>
                <a:cs typeface="Inter" pitchFamily="34" charset="0"/>
              </a:rPr>
              <a:t>The residuals should be independent of each other.</a:t>
            </a:r>
            <a:endParaRPr lang="en-US" sz="1750" dirty="0"/>
          </a:p>
        </p:txBody>
      </p:sp>
      <p:pic>
        <p:nvPicPr>
          <p:cNvPr id="17" name="Image 5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Lenovo</cp:lastModifiedBy>
  <cp:revision>1</cp:revision>
  <dcterms:created xsi:type="dcterms:W3CDTF">2024-06-03T08:56:57Z</dcterms:created>
  <dcterms:modified xsi:type="dcterms:W3CDTF">2024-06-03T10:45:39Z</dcterms:modified>
</cp:coreProperties>
</file>